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0000500000000000000" pitchFamily="2" charset="0"/>
      <p:regular r:id="rId13"/>
      <p:bold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56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ta Doumbia" userId="bbf30428a5e88484" providerId="LiveId" clId="{08758A11-48BB-4142-AB21-9EE4DC70253C}"/>
    <pc:docChg chg="modSld">
      <pc:chgData name="Fanta Doumbia" userId="bbf30428a5e88484" providerId="LiveId" clId="{08758A11-48BB-4142-AB21-9EE4DC70253C}" dt="2025-10-07T07:53:54.812" v="54" actId="1076"/>
      <pc:docMkLst>
        <pc:docMk/>
      </pc:docMkLst>
      <pc:sldChg chg="addSp modSp mod">
        <pc:chgData name="Fanta Doumbia" userId="bbf30428a5e88484" providerId="LiveId" clId="{08758A11-48BB-4142-AB21-9EE4DC70253C}" dt="2025-10-07T07:53:54.812" v="54" actId="1076"/>
        <pc:sldMkLst>
          <pc:docMk/>
          <pc:sldMk cId="0" sldId="263"/>
        </pc:sldMkLst>
        <pc:spChg chg="mod">
          <ac:chgData name="Fanta Doumbia" userId="bbf30428a5e88484" providerId="LiveId" clId="{08758A11-48BB-4142-AB21-9EE4DC70253C}" dt="2025-10-07T07:37:26.866" v="5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Fanta Doumbia" userId="bbf30428a5e88484" providerId="LiveId" clId="{08758A11-48BB-4142-AB21-9EE4DC70253C}" dt="2025-10-07T07:37:14.542" v="3" actId="255"/>
          <ac:spMkLst>
            <pc:docMk/>
            <pc:sldMk cId="0" sldId="263"/>
            <ac:spMk id="5" creationId="{00000000-0000-0000-0000-000000000000}"/>
          </ac:spMkLst>
        </pc:spChg>
        <pc:spChg chg="mod">
          <ac:chgData name="Fanta Doumbia" userId="bbf30428a5e88484" providerId="LiveId" clId="{08758A11-48BB-4142-AB21-9EE4DC70253C}" dt="2025-10-07T07:37:45.252" v="7" actId="14100"/>
          <ac:spMkLst>
            <pc:docMk/>
            <pc:sldMk cId="0" sldId="263"/>
            <ac:spMk id="6" creationId="{00000000-0000-0000-0000-000000000000}"/>
          </ac:spMkLst>
        </pc:spChg>
        <pc:spChg chg="mod">
          <ac:chgData name="Fanta Doumbia" userId="bbf30428a5e88484" providerId="LiveId" clId="{08758A11-48BB-4142-AB21-9EE4DC70253C}" dt="2025-10-07T07:38:39.482" v="10" actId="255"/>
          <ac:spMkLst>
            <pc:docMk/>
            <pc:sldMk cId="0" sldId="263"/>
            <ac:spMk id="7" creationId="{00000000-0000-0000-0000-000000000000}"/>
          </ac:spMkLst>
        </pc:spChg>
        <pc:spChg chg="mod">
          <ac:chgData name="Fanta Doumbia" userId="bbf30428a5e88484" providerId="LiveId" clId="{08758A11-48BB-4142-AB21-9EE4DC70253C}" dt="2025-10-07T07:40:57.447" v="26" actId="14100"/>
          <ac:spMkLst>
            <pc:docMk/>
            <pc:sldMk cId="0" sldId="263"/>
            <ac:spMk id="8" creationId="{00000000-0000-0000-0000-000000000000}"/>
          </ac:spMkLst>
        </pc:spChg>
        <pc:spChg chg="mod">
          <ac:chgData name="Fanta Doumbia" userId="bbf30428a5e88484" providerId="LiveId" clId="{08758A11-48BB-4142-AB21-9EE4DC70253C}" dt="2025-10-07T07:41:25.162" v="29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Fanta Doumbia" userId="bbf30428a5e88484" providerId="LiveId" clId="{08758A11-48BB-4142-AB21-9EE4DC70253C}" dt="2025-10-07T07:40:24.550" v="21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Fanta Doumbia" userId="bbf30428a5e88484" providerId="LiveId" clId="{08758A11-48BB-4142-AB21-9EE4DC70253C}" dt="2025-10-07T07:40:11.136" v="19" actId="1076"/>
          <ac:spMkLst>
            <pc:docMk/>
            <pc:sldMk cId="0" sldId="263"/>
            <ac:spMk id="11" creationId="{00000000-0000-0000-0000-000000000000}"/>
          </ac:spMkLst>
        </pc:spChg>
        <pc:spChg chg="mod">
          <ac:chgData name="Fanta Doumbia" userId="bbf30428a5e88484" providerId="LiveId" clId="{08758A11-48BB-4142-AB21-9EE4DC70253C}" dt="2025-10-07T07:41:42.310" v="31" actId="14100"/>
          <ac:spMkLst>
            <pc:docMk/>
            <pc:sldMk cId="0" sldId="263"/>
            <ac:spMk id="12" creationId="{00000000-0000-0000-0000-000000000000}"/>
          </ac:spMkLst>
        </pc:spChg>
        <pc:spChg chg="mod">
          <ac:chgData name="Fanta Doumbia" userId="bbf30428a5e88484" providerId="LiveId" clId="{08758A11-48BB-4142-AB21-9EE4DC70253C}" dt="2025-10-07T07:42:29.113" v="34" actId="1076"/>
          <ac:spMkLst>
            <pc:docMk/>
            <pc:sldMk cId="0" sldId="263"/>
            <ac:spMk id="13" creationId="{00000000-0000-0000-0000-000000000000}"/>
          </ac:spMkLst>
        </pc:spChg>
        <pc:spChg chg="mod">
          <ac:chgData name="Fanta Doumbia" userId="bbf30428a5e88484" providerId="LiveId" clId="{08758A11-48BB-4142-AB21-9EE4DC70253C}" dt="2025-10-07T07:43:35.015" v="37" actId="255"/>
          <ac:spMkLst>
            <pc:docMk/>
            <pc:sldMk cId="0" sldId="263"/>
            <ac:spMk id="14" creationId="{00000000-0000-0000-0000-000000000000}"/>
          </ac:spMkLst>
        </pc:spChg>
        <pc:spChg chg="add mod">
          <ac:chgData name="Fanta Doumbia" userId="bbf30428a5e88484" providerId="LiveId" clId="{08758A11-48BB-4142-AB21-9EE4DC70253C}" dt="2025-10-07T07:49:35.528" v="41" actId="207"/>
          <ac:spMkLst>
            <pc:docMk/>
            <pc:sldMk cId="0" sldId="263"/>
            <ac:spMk id="18" creationId="{7CBA7DCA-38A8-6D78-EA31-0414ADAB1C51}"/>
          </ac:spMkLst>
        </pc:spChg>
        <pc:spChg chg="add mod">
          <ac:chgData name="Fanta Doumbia" userId="bbf30428a5e88484" providerId="LiveId" clId="{08758A11-48BB-4142-AB21-9EE4DC70253C}" dt="2025-10-07T07:52:00.796" v="45" actId="1076"/>
          <ac:spMkLst>
            <pc:docMk/>
            <pc:sldMk cId="0" sldId="263"/>
            <ac:spMk id="20" creationId="{2B6290E6-BEAB-3148-CB45-20CC723A6D02}"/>
          </ac:spMkLst>
        </pc:spChg>
        <pc:spChg chg="add mod">
          <ac:chgData name="Fanta Doumbia" userId="bbf30428a5e88484" providerId="LiveId" clId="{08758A11-48BB-4142-AB21-9EE4DC70253C}" dt="2025-10-07T07:52:48.409" v="48" actId="1076"/>
          <ac:spMkLst>
            <pc:docMk/>
            <pc:sldMk cId="0" sldId="263"/>
            <ac:spMk id="22" creationId="{3B237EB9-C753-173D-2A52-5DEACC6BD7BE}"/>
          </ac:spMkLst>
        </pc:spChg>
        <pc:spChg chg="add mod">
          <ac:chgData name="Fanta Doumbia" userId="bbf30428a5e88484" providerId="LiveId" clId="{08758A11-48BB-4142-AB21-9EE4DC70253C}" dt="2025-10-07T07:53:21.315" v="51" actId="1076"/>
          <ac:spMkLst>
            <pc:docMk/>
            <pc:sldMk cId="0" sldId="263"/>
            <ac:spMk id="24" creationId="{359C7719-9BBC-078D-548E-5ACE1BEBB916}"/>
          </ac:spMkLst>
        </pc:spChg>
        <pc:spChg chg="add mod">
          <ac:chgData name="Fanta Doumbia" userId="bbf30428a5e88484" providerId="LiveId" clId="{08758A11-48BB-4142-AB21-9EE4DC70253C}" dt="2025-10-07T07:53:54.812" v="54" actId="1076"/>
          <ac:spMkLst>
            <pc:docMk/>
            <pc:sldMk cId="0" sldId="263"/>
            <ac:spMk id="26" creationId="{4D0D0210-7AE5-9DE0-AF93-FC797EF90106}"/>
          </ac:spMkLst>
        </pc:spChg>
        <pc:picChg chg="mod">
          <ac:chgData name="Fanta Doumbia" userId="bbf30428a5e88484" providerId="LiveId" clId="{08758A11-48BB-4142-AB21-9EE4DC70253C}" dt="2025-10-07T07:39:23.067" v="14" actId="1076"/>
          <ac:picMkLst>
            <pc:docMk/>
            <pc:sldMk cId="0" sldId="263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90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9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1314807"/>
            <a:ext cx="8075891" cy="3340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650"/>
              </a:lnSpc>
            </a:pPr>
            <a:r>
              <a:rPr lang="en-US" sz="5000" b="1" dirty="0">
                <a:solidFill>
                  <a:srgbClr val="532418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Déploiement PrestaShop sur AWS Infrastructure et Choix Techniques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6650"/>
              </a:lnSpc>
              <a:buNone/>
            </a:pP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350419"/>
            <a:ext cx="7556421" cy="2339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200"/>
              </a:lnSpc>
              <a:buNone/>
            </a:pP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29631"/>
            <a:ext cx="7556421" cy="1825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Présentation d'une architecture résiliente et scalable pour un site e-commerce PrestaShop déployé sur Amazon Web Services (AWS).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1700" dirty="0">
              <a:solidFill>
                <a:srgbClr val="67534F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r>
              <a:rPr lang="en-US" sz="1700" dirty="0" err="1">
                <a:solidFill>
                  <a:srgbClr val="6753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700" dirty="0" err="1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é</a:t>
            </a:r>
            <a:r>
              <a:rPr lang="en-US" sz="1700" dirty="0" err="1">
                <a:solidFill>
                  <a:srgbClr val="6753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alis</a:t>
            </a:r>
            <a:r>
              <a:rPr lang="en-US" sz="1700" dirty="0" err="1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é</a:t>
            </a:r>
            <a:r>
              <a:rPr lang="en-US" sz="1700" dirty="0">
                <a:solidFill>
                  <a:srgbClr val="6753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par: Fanta DOUMBIA – </a:t>
            </a:r>
            <a:r>
              <a:rPr lang="en-US" sz="1700" dirty="0" err="1">
                <a:solidFill>
                  <a:srgbClr val="6753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Ndiambe</a:t>
            </a:r>
            <a:r>
              <a:rPr lang="en-US" sz="1700" dirty="0">
                <a:solidFill>
                  <a:srgbClr val="6753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GUEYE – Hela ABDELKAFI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300"/>
              </a:lnSpc>
              <a:buNone/>
            </a:pPr>
            <a:endParaRPr lang="en-US" sz="1750" dirty="0">
              <a:solidFill>
                <a:srgbClr val="67534F"/>
              </a:solidFill>
              <a:latin typeface="Montserrat" pitchFamily="34" charset="0"/>
            </a:endParaRPr>
          </a:p>
        </p:txBody>
      </p:sp>
      <p:pic>
        <p:nvPicPr>
          <p:cNvPr id="12" name="Picture 2" descr="SUPINFO Creates 5-Year Master of Engineering Degree Implementing AWS ...">
            <a:extLst>
              <a:ext uri="{FF2B5EF4-FFF2-40B4-BE49-F238E27FC236}">
                <a16:creationId xmlns:a16="http://schemas.microsoft.com/office/drawing/2014/main" id="{DCEB2A86-252F-0C8A-692A-75DA6CA9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404" y="7234210"/>
            <a:ext cx="1860996" cy="97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11524178" cy="624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750" dirty="0">
                <a:solidFill>
                  <a:srgbClr val="532418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Conclusion : Un E-commerce Prêt pour la Production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0925" y="1642348"/>
            <a:ext cx="3602474" cy="468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800" dirty="0">
                <a:solidFill>
                  <a:srgbClr val="532418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Bénéfices Réalisés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0925" y="2319457"/>
            <a:ext cx="632960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Site PrestaShop pleinement opérationnel et accessible via le DNS de l'ALB.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30925" y="2935367"/>
            <a:ext cx="632960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Chargement des images et CSS sans erreur de chemins absolus (grâce à la gestion dynamique du domaine).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30925" y="3551277"/>
            <a:ext cx="632960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Infrastructure hautement disponible, scalable et persistante.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30925" y="4167188"/>
            <a:ext cx="632960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Processus de déploiement entièrement automatisé et reproductible.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30925" y="4897993"/>
            <a:ext cx="6329601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Cette approche démontre une solution robuste pour les déploiements e-commerce critiques sur AWS, maximisant la disponibilité et la gestion par l'infrastructure as code.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94" y="1301376"/>
            <a:ext cx="5307817" cy="5307817"/>
          </a:xfrm>
          <a:prstGeom prst="rect">
            <a:avLst/>
          </a:prstGeom>
        </p:spPr>
      </p:pic>
      <p:pic>
        <p:nvPicPr>
          <p:cNvPr id="2050" name="Picture 2" descr="SUPINFO Creates 5-Year Master of Engineering Degree Implementing AWS ...">
            <a:extLst>
              <a:ext uri="{FF2B5EF4-FFF2-40B4-BE49-F238E27FC236}">
                <a16:creationId xmlns:a16="http://schemas.microsoft.com/office/drawing/2014/main" id="{088AB8E5-EB04-14FD-AFFE-6D34D7BE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404" y="7234210"/>
            <a:ext cx="1860996" cy="97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6631"/>
            <a:ext cx="5216962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Objectifs du Projet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748439"/>
            <a:ext cx="4196358" cy="3864412"/>
          </a:xfrm>
          <a:prstGeom prst="roundRect">
            <a:avLst>
              <a:gd name="adj" fmla="val 2465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043464" y="29981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30" y="3139321"/>
            <a:ext cx="306110" cy="3980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3464" y="3905369"/>
            <a:ext cx="369701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Haute Disponibilité &amp; Scalabilité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43464" y="4889182"/>
            <a:ext cx="369701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Garantir un service ininterrompu grâce à l'Application Load Balancer (ALB) et l'Auto Scaling Group (ASG).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2748439"/>
            <a:ext cx="4196358" cy="3864412"/>
          </a:xfrm>
          <a:prstGeom prst="roundRect">
            <a:avLst>
              <a:gd name="adj" fmla="val 2465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466636" y="29981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802" y="3139321"/>
            <a:ext cx="306110" cy="39802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66636" y="3905369"/>
            <a:ext cx="3546634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Persistance des Données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66636" y="4465320"/>
            <a:ext cx="369701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Sécuriser les données critiques via Amazon EFS pour les fichiers et Amazon RDS pour la base de données MySQL.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2748439"/>
            <a:ext cx="4196358" cy="3864412"/>
          </a:xfrm>
          <a:prstGeom prst="roundRect">
            <a:avLst>
              <a:gd name="adj" fmla="val 2465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889808" y="29981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974" y="3139321"/>
            <a:ext cx="306110" cy="39802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89808" y="3905369"/>
            <a:ext cx="369701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Automatisation Complète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89808" y="4503777"/>
            <a:ext cx="369701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Faciliter le </a:t>
            </a:r>
            <a:r>
              <a:rPr lang="en-US" sz="1750" i="1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rebuild</a:t>
            </a: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et le déploiement continu grâce à une infrastructure et des scripts automatisés.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 descr="SUPINFO Creates 5-Year Master of Engineering Degree Implementing AWS ...">
            <a:extLst>
              <a:ext uri="{FF2B5EF4-FFF2-40B4-BE49-F238E27FC236}">
                <a16:creationId xmlns:a16="http://schemas.microsoft.com/office/drawing/2014/main" id="{1B55C88B-7057-D0B4-7548-7D37BA6C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404" y="7234210"/>
            <a:ext cx="1860996" cy="97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023" y="444698"/>
            <a:ext cx="5763458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900" dirty="0">
                <a:solidFill>
                  <a:srgbClr val="532418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Architecture Générale du Système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1" y="957893"/>
            <a:ext cx="8731840" cy="69314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72898" y="3977877"/>
            <a:ext cx="1473368" cy="891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Architecture e‑commerce AWS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106177" y="1918350"/>
            <a:ext cx="2469955" cy="453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Utilisateur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06177" y="2480212"/>
            <a:ext cx="2469955" cy="60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Demande HTTP/HTTPS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989232" y="1918350"/>
            <a:ext cx="2469956" cy="453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RDS MySQL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989232" y="2480212"/>
            <a:ext cx="2469956" cy="60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Base de données gérée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989232" y="6510262"/>
            <a:ext cx="2469956" cy="907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Docker + PrestaShop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054268" y="7083138"/>
            <a:ext cx="2469956" cy="60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Applications conteneurisées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06177" y="6662117"/>
            <a:ext cx="2469955" cy="907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ASG d'instances EC2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35481" y="7118379"/>
            <a:ext cx="2469955" cy="303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Scale automatique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997056" y="4067092"/>
            <a:ext cx="2523948" cy="907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ALB (Load Balancer)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939101" y="4713110"/>
            <a:ext cx="2523948" cy="60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Routage et équilibrage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084854" y="4307528"/>
            <a:ext cx="2523948" cy="453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EFS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084854" y="4869390"/>
            <a:ext cx="2523948" cy="60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Partage /var/www/html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66023" y="8767405"/>
            <a:ext cx="13498354" cy="420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L'architecture est conçue pour l'élasticité et la résilience, séparant clairement les couches de calcul (EC2/Docker), de stockage de fichiers (EFS) et de base de données (RDS).</a:t>
            </a:r>
            <a:endParaRPr lang="en-US" sz="1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 descr="SUPINFO Creates 5-Year Master of Engineering Degree Implementing AWS ...">
            <a:extLst>
              <a:ext uri="{FF2B5EF4-FFF2-40B4-BE49-F238E27FC236}">
                <a16:creationId xmlns:a16="http://schemas.microsoft.com/office/drawing/2014/main" id="{D0CF1609-7DAD-72D0-E683-A483DA4BA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404" y="7234210"/>
            <a:ext cx="1860996" cy="97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1695"/>
            <a:ext cx="9174361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Les Composants Clés de l'Infrastructure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13503"/>
            <a:ext cx="6407944" cy="2253734"/>
          </a:xfrm>
          <a:prstGeom prst="roundRect">
            <a:avLst>
              <a:gd name="adj" fmla="val 64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63310" y="2313503"/>
            <a:ext cx="121920" cy="2253734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524" y="2570798"/>
            <a:ext cx="4684633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ALB (Application Load Balancer)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130748"/>
            <a:ext cx="580191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Point d'entrée unique, distribuant le trafic HTTP/HTTPS vers le groupe cible (ASG) et gérant le routage dynamique ainsi que les certificats SSL.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2313503"/>
            <a:ext cx="6408063" cy="2253734"/>
          </a:xfrm>
          <a:prstGeom prst="roundRect">
            <a:avLst>
              <a:gd name="adj" fmla="val 64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398067" y="2313503"/>
            <a:ext cx="121920" cy="2253734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777282" y="257079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ASG et EC2/Docker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3130748"/>
            <a:ext cx="580203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Les instances EC2 sont lancées par l'ASG. Le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user_data</a:t>
            </a: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installe Docker et déploie le container PrestaShop. Cela assure une infrastructure reproductible.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794052"/>
            <a:ext cx="6407944" cy="2253734"/>
          </a:xfrm>
          <a:prstGeom prst="roundRect">
            <a:avLst>
              <a:gd name="adj" fmla="val 64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63310" y="4794052"/>
            <a:ext cx="121920" cy="2253734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42524" y="5051346"/>
            <a:ext cx="3342918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EFS (Elastic File System)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5611297"/>
            <a:ext cx="580191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Fournit un stockage partagé persistant pour le répertoire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/var/www/html</a:t>
            </a: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, essentiel pour les fichiers PrestaShop et les images utilisateur partagées entre les instances.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548" y="4794052"/>
            <a:ext cx="6408063" cy="2253734"/>
          </a:xfrm>
          <a:prstGeom prst="roundRect">
            <a:avLst>
              <a:gd name="adj" fmla="val 64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398067" y="4794052"/>
            <a:ext cx="121920" cy="2253734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777282" y="505134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RDS MySQL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77282" y="5611297"/>
            <a:ext cx="580203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Base de données gérée offrant haute disponibilité, sauvegardes automatiques et gestion simplifiée des correctifs.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2" descr="SUPINFO Creates 5-Year Master of Engineering Degree Implementing AWS ...">
            <a:extLst>
              <a:ext uri="{FF2B5EF4-FFF2-40B4-BE49-F238E27FC236}">
                <a16:creationId xmlns:a16="http://schemas.microsoft.com/office/drawing/2014/main" id="{9F8B2B4D-6668-3E67-A543-AD80E6C82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404" y="7234210"/>
            <a:ext cx="1860996" cy="97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1341"/>
            <a:ext cx="7154108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Choix Techniques Stratégiques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33149"/>
            <a:ext cx="13042821" cy="4695111"/>
          </a:xfrm>
          <a:prstGeom prst="roundRect">
            <a:avLst>
              <a:gd name="adj" fmla="val 202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01410" y="2340769"/>
            <a:ext cx="13027581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8343" y="2484477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ALB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637598" y="2484477"/>
            <a:ext cx="474976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Application LB avec Target Group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848606" y="2484477"/>
            <a:ext cx="47535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Permet un routage sophistiqué et la terminaison SSL.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01410" y="3217783"/>
            <a:ext cx="13027581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8343" y="3361492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ASG + EC2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637598" y="3361492"/>
            <a:ext cx="474976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Amazon Linux 2 + Docker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848606" y="3361492"/>
            <a:ext cx="47535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Déploiement automatisé et reproductible de l'environnement applicatif.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01410" y="4094798"/>
            <a:ext cx="13027581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28343" y="4238506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Stockage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637598" y="4238506"/>
            <a:ext cx="474976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EFS pour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/var/www/html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848606" y="4238506"/>
            <a:ext cx="47535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Persistance des fichiers de PrestaShop et partage entre les instances ASG.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801410" y="4971812"/>
            <a:ext cx="13027581" cy="11718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28343" y="5115520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Domaine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637598" y="5115520"/>
            <a:ext cx="474976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PS_HANDLE_DYNAMIC_DOMAIN=1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848606" y="5115520"/>
            <a:ext cx="475357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Crucial pour toujours pointer vers le DNS de l’ALB et éviter les problèmes de redirection interne.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1410" y="6143625"/>
            <a:ext cx="13027581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8343" y="6287333"/>
            <a:ext cx="21480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Sécurité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637598" y="6287333"/>
            <a:ext cx="474976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SGs restreints + SSM SecureString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848606" y="6287333"/>
            <a:ext cx="47535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Isolation réseau stricte et gestion sécurisée des secrets (mots de passe DB).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" descr="SUPINFO Creates 5-Year Master of Engineering Degree Implementing AWS ...">
            <a:extLst>
              <a:ext uri="{FF2B5EF4-FFF2-40B4-BE49-F238E27FC236}">
                <a16:creationId xmlns:a16="http://schemas.microsoft.com/office/drawing/2014/main" id="{739A02F3-E498-7110-3D0D-D2808258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404" y="7234210"/>
            <a:ext cx="1860996" cy="97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99837"/>
            <a:ext cx="9823371" cy="652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950" dirty="0">
                <a:solidFill>
                  <a:srgbClr val="532418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Processus de Déploiement Automatisé (IaC)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" y="1688306"/>
            <a:ext cx="6551771" cy="8724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1551" y="2778919"/>
            <a:ext cx="4104084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1. Provisionnement Terraform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1551" y="3317438"/>
            <a:ext cx="6115526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Crée l'intégralité de l'infrastructure : VPC, subnets, Security Groups, ALB, RDS et EFS.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88306"/>
            <a:ext cx="6551771" cy="8724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3323" y="2778919"/>
            <a:ext cx="4125873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2. Exécution du </a:t>
            </a:r>
            <a:r>
              <a:rPr lang="en-US" sz="2450" dirty="0">
                <a:solidFill>
                  <a:srgbClr val="67534F"/>
                </a:solidFill>
                <a:highlight>
                  <a:srgbClr val="F2F2E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user_data.sh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33323" y="3332678"/>
            <a:ext cx="6115526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Script de lancement EC2 : installe les dépendances (Docker, EFS utils) et monte le volume EFS.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29" y="4117777"/>
            <a:ext cx="6551771" cy="8724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1551" y="5208389"/>
            <a:ext cx="411075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3. Déploiement du Container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81551" y="5746909"/>
            <a:ext cx="6115526" cy="850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Récupération sécurisée du mot de passe DB via SSM et lancement du container PrestaShop avec le volume EFS monté.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117777"/>
            <a:ext cx="6551771" cy="8724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3323" y="5208389"/>
            <a:ext cx="3927753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4. Configuration PrestaShop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533323" y="5746909"/>
            <a:ext cx="6115526" cy="858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Le mécanisme de domaine dynamique (</a:t>
            </a:r>
            <a:r>
              <a:rPr lang="en-US" sz="1700" dirty="0">
                <a:solidFill>
                  <a:srgbClr val="67534F"/>
                </a:solidFill>
                <a:highlight>
                  <a:srgbClr val="F2F2E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PS_DOMAIN</a:t>
            </a:r>
            <a:r>
              <a:rPr lang="en-US" sz="17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) est configuré automatiquement, et les fichiers critiques sont générés.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63429" y="7068503"/>
            <a:ext cx="13103543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Ce flux assure que toute l'infrastructure est définie comme code (IaC), garantissant la répétabilité et minimisant les erreurs manuelles.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SUPINFO Creates 5-Year Master of Engineering Degree Implementing AWS ...">
            <a:extLst>
              <a:ext uri="{FF2B5EF4-FFF2-40B4-BE49-F238E27FC236}">
                <a16:creationId xmlns:a16="http://schemas.microsoft.com/office/drawing/2014/main" id="{9CF97E55-8956-E55E-6981-659E22C96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404" y="7234210"/>
            <a:ext cx="1860996" cy="97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0476"/>
            <a:ext cx="7229594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Gestion des Secrets et Sécurité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87881"/>
            <a:ext cx="7604284" cy="1131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Sécurité des Bases de Données :</a:t>
            </a: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Les identifiants MySQL ne sont jamais codés en dur. Ils sont stockés sous forme de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SecureString</a:t>
            </a: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dans AWS Systems Manager Parameter Store (SSM).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346371"/>
            <a:ext cx="760428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Accès Minimaliste :</a:t>
            </a: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Des rôles IAM sont utilisés pour restreindre l'accès de l'instance EC2 à SSM, suivant le principe du moindre privilège.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310063"/>
            <a:ext cx="760428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Isolation Réseau :</a:t>
            </a: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Les Security Groups (SGs) sont configurés pour n'autoriser que le trafic strictement nécessaire : l'ALB peut parler à l'ASG, et l'ASG peut parler au RDS (sur le port MySQL), rien d'autre n'est exposé.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568553"/>
            <a:ext cx="760428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Domaine Dynamique :</a:t>
            </a: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L'utilisation du paramètre </a:t>
            </a: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PS_HANDLE_DYNAMIC_DOMAIN=1</a:t>
            </a:r>
            <a:r>
              <a:rPr lang="en-US" sz="17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dans PrestaShop est une mesure de sécurité et de résilience, empêchant le site d'être lié à l'IP privée d'une instance spécifique.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595" y="1289566"/>
            <a:ext cx="4885015" cy="4885015"/>
          </a:xfrm>
          <a:prstGeom prst="rect">
            <a:avLst/>
          </a:prstGeom>
        </p:spPr>
      </p:pic>
      <p:pic>
        <p:nvPicPr>
          <p:cNvPr id="9" name="Picture 2" descr="SUPINFO Creates 5-Year Master of Engineering Degree Implementing AWS ...">
            <a:extLst>
              <a:ext uri="{FF2B5EF4-FFF2-40B4-BE49-F238E27FC236}">
                <a16:creationId xmlns:a16="http://schemas.microsoft.com/office/drawing/2014/main" id="{31268E5D-2D02-5BD7-5FE3-95314E89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404" y="7234210"/>
            <a:ext cx="1860996" cy="97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874" y="403741"/>
            <a:ext cx="6953964" cy="439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dirty="0">
                <a:solidFill>
                  <a:srgbClr val="532418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Coût Estimatif Mensuel (Approximation AWS)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12" y="1268954"/>
            <a:ext cx="9369380" cy="512467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902166" y="1381715"/>
            <a:ext cx="229909" cy="201316"/>
          </a:xfrm>
          <a:prstGeom prst="roundRect">
            <a:avLst>
              <a:gd name="adj" fmla="val 12457"/>
            </a:avLst>
          </a:prstGeom>
          <a:solidFill>
            <a:srgbClr val="4D1E00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297783" y="1427861"/>
            <a:ext cx="1565547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EC2 (t3.medium × 2)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673437" y="3731639"/>
            <a:ext cx="215254" cy="209296"/>
          </a:xfrm>
          <a:prstGeom prst="roundRect">
            <a:avLst>
              <a:gd name="adj" fmla="val 12457"/>
            </a:avLst>
          </a:prstGeom>
          <a:solidFill>
            <a:srgbClr val="953B00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35495" y="3762885"/>
            <a:ext cx="1112996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ALB (Standard)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829115" y="6252693"/>
            <a:ext cx="198197" cy="207832"/>
          </a:xfrm>
          <a:prstGeom prst="roundRect">
            <a:avLst>
              <a:gd name="adj" fmla="val 12457"/>
            </a:avLst>
          </a:prstGeom>
          <a:solidFill>
            <a:srgbClr val="DD5800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03420" y="6320222"/>
            <a:ext cx="820698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EFS (50GB)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811480" y="3006229"/>
            <a:ext cx="226045" cy="203089"/>
          </a:xfrm>
          <a:prstGeom prst="roundRect">
            <a:avLst>
              <a:gd name="adj" fmla="val 12457"/>
            </a:avLst>
          </a:prstGeom>
          <a:solidFill>
            <a:srgbClr val="FF7D27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37888" y="3036352"/>
            <a:ext cx="1837015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RDS MySQL (db.t3.micro)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104189" y="1596923"/>
            <a:ext cx="214786" cy="193240"/>
          </a:xfrm>
          <a:prstGeom prst="roundRect">
            <a:avLst>
              <a:gd name="adj" fmla="val 12457"/>
            </a:avLst>
          </a:prstGeom>
          <a:solidFill>
            <a:srgbClr val="FFA86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037525" y="1643302"/>
            <a:ext cx="778073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Trafic (1TB</a:t>
            </a:r>
            <a:r>
              <a:rPr lang="en-US" sz="11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)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24006" y="6922940"/>
            <a:ext cx="13382387" cy="617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Le coût total estimé pour cette infrastructure de base et le volume de trafic est d'environ </a:t>
            </a:r>
            <a:r>
              <a:rPr lang="en-US" sz="1500" dirty="0">
                <a:solidFill>
                  <a:srgbClr val="CC5200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317,24$ par mois</a:t>
            </a:r>
            <a:r>
              <a:rPr lang="en-US" sz="150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, avec EFS représentant une part significative pour la persistance des données.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13874" y="8918972"/>
            <a:ext cx="15240" cy="711756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SUPINFO Creates 5-Year Master of Engineering Degree Implementing AWS ...">
            <a:extLst>
              <a:ext uri="{FF2B5EF4-FFF2-40B4-BE49-F238E27FC236}">
                <a16:creationId xmlns:a16="http://schemas.microsoft.com/office/drawing/2014/main" id="{04AA62DF-EBFB-8144-56BB-5DA453CF9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404" y="7234210"/>
            <a:ext cx="1860996" cy="97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BA7DCA-38A8-6D78-EA31-0414ADAB1C51}"/>
              </a:ext>
            </a:extLst>
          </p:cNvPr>
          <p:cNvSpPr txBox="1"/>
          <p:nvPr/>
        </p:nvSpPr>
        <p:spPr>
          <a:xfrm>
            <a:off x="7904836" y="3578219"/>
            <a:ext cx="97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32,76 $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290E6-BEAB-3148-CB45-20CC723A6D02}"/>
              </a:ext>
            </a:extLst>
          </p:cNvPr>
          <p:cNvSpPr txBox="1"/>
          <p:nvPr/>
        </p:nvSpPr>
        <p:spPr>
          <a:xfrm>
            <a:off x="7315199" y="2459588"/>
            <a:ext cx="97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60,00 $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237EB9-C753-173D-2A52-5DEACC6BD7BE}"/>
              </a:ext>
            </a:extLst>
          </p:cNvPr>
          <p:cNvSpPr txBox="1"/>
          <p:nvPr/>
        </p:nvSpPr>
        <p:spPr>
          <a:xfrm>
            <a:off x="4735143" y="309550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24,48 $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9C7719-9BBC-078D-548E-5ACE1BEBB916}"/>
              </a:ext>
            </a:extLst>
          </p:cNvPr>
          <p:cNvSpPr txBox="1"/>
          <p:nvPr/>
        </p:nvSpPr>
        <p:spPr>
          <a:xfrm>
            <a:off x="6203420" y="468371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150,00 $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D0210-7AE5-9DE0-AF93-FC797EF90106}"/>
              </a:ext>
            </a:extLst>
          </p:cNvPr>
          <p:cNvSpPr txBox="1"/>
          <p:nvPr/>
        </p:nvSpPr>
        <p:spPr>
          <a:xfrm>
            <a:off x="5640183" y="224644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50,00 $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034" y="511612"/>
            <a:ext cx="7801451" cy="556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350" dirty="0">
                <a:solidFill>
                  <a:srgbClr val="532418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Points Clés et Apprentissages Techniques</a:t>
            </a:r>
            <a:endParaRPr lang="en-US" sz="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150037" y="1439942"/>
            <a:ext cx="1666042" cy="1314688"/>
          </a:xfrm>
          <a:prstGeom prst="roundRect">
            <a:avLst>
              <a:gd name="adj" fmla="val 5943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852267" y="1927265"/>
            <a:ext cx="26158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1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02054" y="1625918"/>
            <a:ext cx="2674263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Domaine Dynamique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002054" y="2085023"/>
            <a:ext cx="8791337" cy="483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L'activation du domaine dynamique dans PrestaShop est fondamentale pour éviter les redirections vers les adresses IP privées des instances EC2 derrière l'ALB.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909066" y="2745105"/>
            <a:ext cx="8977313" cy="11430"/>
          </a:xfrm>
          <a:prstGeom prst="roundRect">
            <a:avLst>
              <a:gd name="adj" fmla="val 68362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317075" y="2847618"/>
            <a:ext cx="3332083" cy="1564124"/>
          </a:xfrm>
          <a:prstGeom prst="roundRect">
            <a:avLst>
              <a:gd name="adj" fmla="val 4996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852267" y="3459599"/>
            <a:ext cx="26158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2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835134" y="3033593"/>
            <a:ext cx="2674263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Persistance via EFS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835134" y="3492698"/>
            <a:ext cx="7958257" cy="733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Utiliser EFS pour le dossier </a:t>
            </a:r>
            <a:r>
              <a:rPr lang="en-US" sz="1450" dirty="0">
                <a:solidFill>
                  <a:srgbClr val="67534F"/>
                </a:solidFill>
                <a:highlight>
                  <a:srgbClr val="F2F2E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/var/www/html</a:t>
            </a:r>
            <a:r>
              <a:rPr lang="en-US" sz="14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permet de conserver toutes les données utilisateur, les images et les modules même après la destruction et le redéploiement de l'ASG.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742146" y="4402217"/>
            <a:ext cx="8144232" cy="11430"/>
          </a:xfrm>
          <a:prstGeom prst="roundRect">
            <a:avLst>
              <a:gd name="adj" fmla="val 68362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1483995" y="4504730"/>
            <a:ext cx="4998125" cy="1564124"/>
          </a:xfrm>
          <a:prstGeom prst="roundRect">
            <a:avLst>
              <a:gd name="adj" fmla="val 4996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852267" y="5116711"/>
            <a:ext cx="26158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3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668095" y="4690705"/>
            <a:ext cx="3296007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Automatisation des Fichiers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668095" y="5149810"/>
            <a:ext cx="7125295" cy="733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S'assurer que le script </a:t>
            </a:r>
            <a:r>
              <a:rPr lang="en-US" sz="1450" dirty="0">
                <a:solidFill>
                  <a:srgbClr val="67534F"/>
                </a:solidFill>
                <a:highlight>
                  <a:srgbClr val="F2F2E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user_data</a:t>
            </a:r>
            <a:r>
              <a:rPr lang="en-US" sz="14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recrée les fichiers essentiels (.htaccess, thumbnails) après le montage EFS garantit un état de fonctionnement immédiat.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575108" y="6059329"/>
            <a:ext cx="7311271" cy="11430"/>
          </a:xfrm>
          <a:prstGeom prst="roundRect">
            <a:avLst>
              <a:gd name="adj" fmla="val 683625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51034" y="6161842"/>
            <a:ext cx="6664166" cy="1556504"/>
          </a:xfrm>
          <a:prstGeom prst="roundRect">
            <a:avLst>
              <a:gd name="adj" fmla="val 5020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  <p:txBody>
          <a:bodyPr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852267" y="6770013"/>
            <a:ext cx="26158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4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01176" y="6347817"/>
            <a:ext cx="3532346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Times New Roman" panose="02020603050405020304" pitchFamily="18" charset="0"/>
                <a:ea typeface="Marcellus" pitchFamily="34" charset="-122"/>
                <a:cs typeface="Times New Roman" panose="02020603050405020304" pitchFamily="18" charset="0"/>
              </a:rPr>
              <a:t>IaC avec Terraform &amp; Docker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01176" y="6806922"/>
            <a:ext cx="6292215" cy="725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La combinaison de ces outils garantit un environnement "jetable" : l'infrastructure peut être détruite et recréée à l'identique rapidement et sans perte de données critiques.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" descr="SUPINFO Creates 5-Year Master of Engineering Degree Implementing AWS ...">
            <a:extLst>
              <a:ext uri="{FF2B5EF4-FFF2-40B4-BE49-F238E27FC236}">
                <a16:creationId xmlns:a16="http://schemas.microsoft.com/office/drawing/2014/main" id="{1E87CC9F-5072-D113-B40E-CF24C76E2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630" y="7304750"/>
            <a:ext cx="1725769" cy="9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987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Times New Roman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Fanta Doumbia</dc:creator>
  <cp:lastModifiedBy>Fanta Doumbia</cp:lastModifiedBy>
  <cp:revision>2</cp:revision>
  <dcterms:created xsi:type="dcterms:W3CDTF">2025-10-06T10:19:03Z</dcterms:created>
  <dcterms:modified xsi:type="dcterms:W3CDTF">2025-10-07T07:53:55Z</dcterms:modified>
</cp:coreProperties>
</file>